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13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4"/>
    <a:srgbClr val="5F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E1E351-00FA-4340-9CAA-8DED074381CA}" v="6" dt="2025-08-19T09:29:11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degwa, Linus (CDC/GHC/DGHP)" userId="90869ba8-2dd7-483d-909e-ecbb061f2b08" providerId="ADAL" clId="{A8E1E351-00FA-4340-9CAA-8DED074381CA}"/>
    <pc:docChg chg="custSel delSld modSld">
      <pc:chgData name="Ndegwa, Linus (CDC/GHC/DGHP)" userId="90869ba8-2dd7-483d-909e-ecbb061f2b08" providerId="ADAL" clId="{A8E1E351-00FA-4340-9CAA-8DED074381CA}" dt="2025-08-19T09:29:18.465" v="90" actId="207"/>
      <pc:docMkLst>
        <pc:docMk/>
      </pc:docMkLst>
      <pc:sldChg chg="del">
        <pc:chgData name="Ndegwa, Linus (CDC/GHC/DGHP)" userId="90869ba8-2dd7-483d-909e-ecbb061f2b08" providerId="ADAL" clId="{A8E1E351-00FA-4340-9CAA-8DED074381CA}" dt="2025-08-18T12:13:18.347" v="74" actId="47"/>
        <pc:sldMkLst>
          <pc:docMk/>
          <pc:sldMk cId="2206673653" sldId="256"/>
        </pc:sldMkLst>
      </pc:sldChg>
      <pc:sldChg chg="addSp delSp modSp mod">
        <pc:chgData name="Ndegwa, Linus (CDC/GHC/DGHP)" userId="90869ba8-2dd7-483d-909e-ecbb061f2b08" providerId="ADAL" clId="{A8E1E351-00FA-4340-9CAA-8DED074381CA}" dt="2025-08-19T09:29:18.465" v="90" actId="207"/>
        <pc:sldMkLst>
          <pc:docMk/>
          <pc:sldMk cId="989528442" sldId="257"/>
        </pc:sldMkLst>
        <pc:spChg chg="mod">
          <ac:chgData name="Ndegwa, Linus (CDC/GHC/DGHP)" userId="90869ba8-2dd7-483d-909e-ecbb061f2b08" providerId="ADAL" clId="{A8E1E351-00FA-4340-9CAA-8DED074381CA}" dt="2025-08-19T09:29:18.465" v="90" actId="207"/>
          <ac:spMkLst>
            <pc:docMk/>
            <pc:sldMk cId="989528442" sldId="257"/>
            <ac:spMk id="2" creationId="{B002A01C-5037-4788-21F4-2AE17BD135C6}"/>
          </ac:spMkLst>
        </pc:spChg>
        <pc:spChg chg="mod">
          <ac:chgData name="Ndegwa, Linus (CDC/GHC/DGHP)" userId="90869ba8-2dd7-483d-909e-ecbb061f2b08" providerId="ADAL" clId="{A8E1E351-00FA-4340-9CAA-8DED074381CA}" dt="2025-08-18T12:12:02.947" v="53" actId="5793"/>
          <ac:spMkLst>
            <pc:docMk/>
            <pc:sldMk cId="989528442" sldId="257"/>
            <ac:spMk id="3" creationId="{FC3E19D2-11B7-8886-50FE-91F2A3A572EA}"/>
          </ac:spMkLst>
        </pc:spChg>
        <pc:spChg chg="mod ord">
          <ac:chgData name="Ndegwa, Linus (CDC/GHC/DGHP)" userId="90869ba8-2dd7-483d-909e-ecbb061f2b08" providerId="ADAL" clId="{A8E1E351-00FA-4340-9CAA-8DED074381CA}" dt="2025-08-18T12:32:15.550" v="86" actId="166"/>
          <ac:spMkLst>
            <pc:docMk/>
            <pc:sldMk cId="989528442" sldId="257"/>
            <ac:spMk id="4" creationId="{F03E9B44-688C-2128-90AF-05A21FDE575F}"/>
          </ac:spMkLst>
        </pc:spChg>
        <pc:spChg chg="mod">
          <ac:chgData name="Ndegwa, Linus (CDC/GHC/DGHP)" userId="90869ba8-2dd7-483d-909e-ecbb061f2b08" providerId="ADAL" clId="{A8E1E351-00FA-4340-9CAA-8DED074381CA}" dt="2025-08-18T12:15:26.082" v="82"/>
          <ac:spMkLst>
            <pc:docMk/>
            <pc:sldMk cId="989528442" sldId="257"/>
            <ac:spMk id="6" creationId="{81AEC80A-7A40-D80C-3C7A-5A65C644BBB2}"/>
          </ac:spMkLst>
        </pc:spChg>
        <pc:picChg chg="del">
          <ac:chgData name="Ndegwa, Linus (CDC/GHC/DGHP)" userId="90869ba8-2dd7-483d-909e-ecbb061f2b08" providerId="ADAL" clId="{A8E1E351-00FA-4340-9CAA-8DED074381CA}" dt="2025-08-18T12:12:46.526" v="69" actId="478"/>
          <ac:picMkLst>
            <pc:docMk/>
            <pc:sldMk cId="989528442" sldId="257"/>
            <ac:picMk id="7" creationId="{9831D9DD-6FA1-200F-D77A-9F7C9224D46E}"/>
          </ac:picMkLst>
        </pc:picChg>
        <pc:picChg chg="add mod">
          <ac:chgData name="Ndegwa, Linus (CDC/GHC/DGHP)" userId="90869ba8-2dd7-483d-909e-ecbb061f2b08" providerId="ADAL" clId="{A8E1E351-00FA-4340-9CAA-8DED074381CA}" dt="2025-08-18T12:32:25.613" v="87" actId="1076"/>
          <ac:picMkLst>
            <pc:docMk/>
            <pc:sldMk cId="989528442" sldId="257"/>
            <ac:picMk id="9" creationId="{637255D0-F9C3-D4F7-A997-2989F6920D10}"/>
          </ac:picMkLst>
        </pc:picChg>
      </pc:sldChg>
      <pc:sldChg chg="modSp mod">
        <pc:chgData name="Ndegwa, Linus (CDC/GHC/DGHP)" userId="90869ba8-2dd7-483d-909e-ecbb061f2b08" providerId="ADAL" clId="{A8E1E351-00FA-4340-9CAA-8DED074381CA}" dt="2025-08-18T12:13:42.728" v="76" actId="20577"/>
        <pc:sldMkLst>
          <pc:docMk/>
          <pc:sldMk cId="2404167853" sldId="258"/>
        </pc:sldMkLst>
        <pc:spChg chg="mod">
          <ac:chgData name="Ndegwa, Linus (CDC/GHC/DGHP)" userId="90869ba8-2dd7-483d-909e-ecbb061f2b08" providerId="ADAL" clId="{A8E1E351-00FA-4340-9CAA-8DED074381CA}" dt="2025-08-18T12:13:42.728" v="76" actId="20577"/>
          <ac:spMkLst>
            <pc:docMk/>
            <pc:sldMk cId="2404167853" sldId="258"/>
            <ac:spMk id="7" creationId="{E23AFD06-ED51-85B8-9F30-D22AF0823852}"/>
          </ac:spMkLst>
        </pc:spChg>
      </pc:sldChg>
      <pc:sldChg chg="modSp">
        <pc:chgData name="Ndegwa, Linus (CDC/GHC/DGHP)" userId="90869ba8-2dd7-483d-909e-ecbb061f2b08" providerId="ADAL" clId="{A8E1E351-00FA-4340-9CAA-8DED074381CA}" dt="2025-08-18T12:15:08.331" v="81"/>
        <pc:sldMkLst>
          <pc:docMk/>
          <pc:sldMk cId="2485494332" sldId="259"/>
        </pc:sldMkLst>
        <pc:spChg chg="mod">
          <ac:chgData name="Ndegwa, Linus (CDC/GHC/DGHP)" userId="90869ba8-2dd7-483d-909e-ecbb061f2b08" providerId="ADAL" clId="{A8E1E351-00FA-4340-9CAA-8DED074381CA}" dt="2025-08-18T12:15:08.331" v="81"/>
          <ac:spMkLst>
            <pc:docMk/>
            <pc:sldMk cId="2485494332" sldId="259"/>
            <ac:spMk id="4" creationId="{4F4156DD-B912-EEE7-ACC5-95D1B981DE1A}"/>
          </ac:spMkLst>
        </pc:spChg>
      </pc:sldChg>
      <pc:sldChg chg="modSp mod">
        <pc:chgData name="Ndegwa, Linus (CDC/GHC/DGHP)" userId="90869ba8-2dd7-483d-909e-ecbb061f2b08" providerId="ADAL" clId="{A8E1E351-00FA-4340-9CAA-8DED074381CA}" dt="2025-08-18T12:14:37.918" v="79"/>
        <pc:sldMkLst>
          <pc:docMk/>
          <pc:sldMk cId="3792746896" sldId="260"/>
        </pc:sldMkLst>
        <pc:spChg chg="mod">
          <ac:chgData name="Ndegwa, Linus (CDC/GHC/DGHP)" userId="90869ba8-2dd7-483d-909e-ecbb061f2b08" providerId="ADAL" clId="{A8E1E351-00FA-4340-9CAA-8DED074381CA}" dt="2025-08-18T12:14:37.918" v="79"/>
          <ac:spMkLst>
            <pc:docMk/>
            <pc:sldMk cId="3792746896" sldId="260"/>
            <ac:spMk id="8" creationId="{94D0B3E2-43B5-6C9C-31B3-8E09676CDCA4}"/>
          </ac:spMkLst>
        </pc:spChg>
      </pc:sldChg>
      <pc:sldChg chg="del">
        <pc:chgData name="Ndegwa, Linus (CDC/GHC/DGHP)" userId="90869ba8-2dd7-483d-909e-ecbb061f2b08" providerId="ADAL" clId="{A8E1E351-00FA-4340-9CAA-8DED074381CA}" dt="2025-08-18T12:13:22.046" v="75" actId="47"/>
        <pc:sldMkLst>
          <pc:docMk/>
          <pc:sldMk cId="1418306999" sldId="261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669528799" sldId="26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0" sldId="367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929385977" sldId="3680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145808967" sldId="3681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627983858" sldId="368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816608638" sldId="3683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796173552" sldId="3685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963688262" sldId="3686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587983229" sldId="3687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433579917" sldId="3688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376152408" sldId="368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139789279" sldId="3690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933535918" sldId="214737601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673698768" sldId="2147376107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252542684" sldId="214748136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00551656" sldId="214748142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4274448204" sldId="2147481493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91846264" sldId="214748150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035594393" sldId="2147481503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566944768" sldId="2147481504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976673120" sldId="2147481505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807087759" sldId="2147481506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537240814" sldId="2147481508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306713405" sldId="214748150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287502094" sldId="2147481510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187285987" sldId="2147481511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877681277" sldId="214748151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655469215" sldId="2147481514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515973122" sldId="2147481515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657724514" sldId="2147481516"/>
        </pc:sldMkLst>
      </pc:sldChg>
      <pc:sldMasterChg chg="delSldLayout">
        <pc:chgData name="Ndegwa, Linus (CDC/GHC/DGHP)" userId="90869ba8-2dd7-483d-909e-ecbb061f2b08" providerId="ADAL" clId="{A8E1E351-00FA-4340-9CAA-8DED074381CA}" dt="2025-08-18T12:10:21.119" v="0" actId="47"/>
        <pc:sldMasterMkLst>
          <pc:docMk/>
          <pc:sldMasterMk cId="2032390510" sldId="2147483763"/>
        </pc:sldMasterMkLst>
        <pc:sldLayoutChg chg="del">
          <pc:chgData name="Ndegwa, Linus (CDC/GHC/DGHP)" userId="90869ba8-2dd7-483d-909e-ecbb061f2b08" providerId="ADAL" clId="{A8E1E351-00FA-4340-9CAA-8DED074381CA}" dt="2025-08-18T12:10:21.119" v="0" actId="47"/>
          <pc:sldLayoutMkLst>
            <pc:docMk/>
            <pc:sldMasterMk cId="2032390510" sldId="2147483763"/>
            <pc:sldLayoutMk cId="2378399069" sldId="214748378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Total No. of Patients Analyzed n= 155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5340498930965887"/>
          <c:w val="0.97400458204131579"/>
          <c:h val="0.8342787580154881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14-4307-8B2A-7423378BCD8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14-4307-8B2A-7423378BCD8D}"/>
              </c:ext>
            </c:extLst>
          </c:dPt>
          <c:dLbls>
            <c:dLbl>
              <c:idx val="1"/>
              <c:layout>
                <c:manualLayout>
                  <c:x val="-7.8220342893891057E-2"/>
                  <c:y val="-2.902638523145472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Sheet1!$A$3:$A$4</c:f>
              <c:strCache>
                <c:ptCount val="2"/>
                <c:pt idx="0">
                  <c:v>   Males</c:v>
                </c:pt>
                <c:pt idx="1">
                  <c:v>   Females</c:v>
                </c:pt>
              </c:strCache>
            </c:strRef>
          </c:cat>
          <c:val>
            <c:numRef>
              <c:f>Sheet1!$B$3:$B$4</c:f>
              <c:numCache>
                <c:formatCode>General</c:formatCode>
                <c:ptCount val="2"/>
                <c:pt idx="0">
                  <c:v>28</c:v>
                </c:pt>
                <c:pt idx="1">
                  <c:v>127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514-4307-8B2A-7423378BCD8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2.3499150729509227E-2"/>
          <c:y val="6.8359765129984984E-2"/>
          <c:w val="0.1282379833063641"/>
          <c:h val="0.251939546279607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27556282275471E-2"/>
          <c:y val="2.6592986051300074E-2"/>
          <c:w val="0.93142128857119189"/>
          <c:h val="0.886639407003127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 CD4 test Done</c:v>
                </c:pt>
                <c:pt idx="1">
                  <c:v>Total CD4 test not Done</c:v>
                </c:pt>
                <c:pt idx="2">
                  <c:v>Total with AHD</c:v>
                </c:pt>
                <c:pt idx="3">
                  <c:v>Total with no AHD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81</c:v>
                </c:pt>
                <c:pt idx="1">
                  <c:v>74</c:v>
                </c:pt>
                <c:pt idx="2">
                  <c:v>40</c:v>
                </c:pt>
                <c:pt idx="3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4116992"/>
        <c:axId val="-114114816"/>
      </c:barChart>
      <c:catAx>
        <c:axId val="-11411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4114816"/>
        <c:crosses val="autoZero"/>
        <c:auto val="1"/>
        <c:lblAlgn val="ctr"/>
        <c:lblOffset val="100"/>
        <c:noMultiLvlLbl val="0"/>
      </c:catAx>
      <c:valAx>
        <c:axId val="-114114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4116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119467148641458E-2"/>
          <c:y val="3.834308023819355E-2"/>
          <c:w val="0.9229429736132525"/>
          <c:h val="0.784565100185623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treatment naïve patients95</c:v>
                </c:pt>
                <c:pt idx="1">
                  <c:v>Treatment interrupters</c:v>
                </c:pt>
                <c:pt idx="2">
                  <c:v>Suspected treatment failure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95</c:v>
                </c:pt>
                <c:pt idx="1">
                  <c:v>29</c:v>
                </c:pt>
                <c:pt idx="2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treatment naïve patients95</c:v>
                </c:pt>
                <c:pt idx="1">
                  <c:v>Treatment interrupters</c:v>
                </c:pt>
                <c:pt idx="2">
                  <c:v>Suspected treatment failure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19</c:v>
                </c:pt>
                <c:pt idx="1">
                  <c:v>8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females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treatment naïve patients95</c:v>
                </c:pt>
                <c:pt idx="1">
                  <c:v>Treatment interrupters</c:v>
                </c:pt>
                <c:pt idx="2">
                  <c:v>Suspected treatment failure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76</c:v>
                </c:pt>
                <c:pt idx="1">
                  <c:v>21</c:v>
                </c:pt>
                <c:pt idx="2">
                  <c:v>29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cd4 done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treatment naïve patients95</c:v>
                </c:pt>
                <c:pt idx="1">
                  <c:v>Treatment interrupters</c:v>
                </c:pt>
                <c:pt idx="2">
                  <c:v>Suspected treatment failure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39</c:v>
                </c:pt>
                <c:pt idx="1">
                  <c:v>22</c:v>
                </c:pt>
                <c:pt idx="2">
                  <c:v>20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AHD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treatment naïve patients95</c:v>
                </c:pt>
                <c:pt idx="1">
                  <c:v>Treatment interrupters</c:v>
                </c:pt>
                <c:pt idx="2">
                  <c:v>Suspected treatment failure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20</c:v>
                </c:pt>
                <c:pt idx="1">
                  <c:v>12</c:v>
                </c:pt>
                <c:pt idx="2">
                  <c:v>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14121344"/>
        <c:axId val="-114114272"/>
      </c:barChart>
      <c:catAx>
        <c:axId val="-11412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4114272"/>
        <c:crosses val="autoZero"/>
        <c:auto val="1"/>
        <c:lblAlgn val="ctr"/>
        <c:lblOffset val="100"/>
        <c:noMultiLvlLbl val="0"/>
      </c:catAx>
      <c:valAx>
        <c:axId val="-114114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4121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770384282199226E-2"/>
          <c:y val="5.5063340385641618E-2"/>
          <c:w val="0.93122961571780072"/>
          <c:h val="0.798011473799568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 no with AHD</c:v>
                </c:pt>
                <c:pt idx="1">
                  <c:v>ART naïve with AHD</c:v>
                </c:pt>
                <c:pt idx="2">
                  <c:v>Suspected Treatment Failures</c:v>
                </c:pt>
                <c:pt idx="3">
                  <c:v>Treatment interrupters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20</c:v>
                </c:pt>
                <c:pt idx="2">
                  <c:v>9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14110464"/>
        <c:axId val="-114112640"/>
      </c:barChart>
      <c:catAx>
        <c:axId val="-11411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4112640"/>
        <c:crosses val="autoZero"/>
        <c:auto val="1"/>
        <c:lblAlgn val="ctr"/>
        <c:lblOffset val="100"/>
        <c:noMultiLvlLbl val="0"/>
      </c:catAx>
      <c:valAx>
        <c:axId val="-114112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4110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</c:v>
                </c:pt>
                <c:pt idx="1">
                  <c:v>23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0.13806</cdr:x>
      <cdr:y>0.21939</cdr:y>
    </cdr:from>
    <cdr:to>
      <cdr:x>0.1902</cdr:x>
      <cdr:y>0.31178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186794" y="851553"/>
          <a:ext cx="448235" cy="35858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800" dirty="0" smtClean="0"/>
            <a:t>52%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0.37374</cdr:x>
      <cdr:y>0.27713</cdr:y>
    </cdr:from>
    <cdr:to>
      <cdr:x>0.43423</cdr:x>
      <cdr:y>0.35335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3212819" y="1075671"/>
          <a:ext cx="519953" cy="29583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800" dirty="0" smtClean="0"/>
            <a:t>48%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0.59793</cdr:x>
      <cdr:y>0.5896</cdr:y>
    </cdr:from>
    <cdr:to>
      <cdr:x>0.66261</cdr:x>
      <cdr:y>0.64436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5644340" y="3139662"/>
          <a:ext cx="610634" cy="2916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800" dirty="0" smtClean="0"/>
            <a:t>49%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0.83628</cdr:x>
      <cdr:y>0.57969</cdr:y>
    </cdr:from>
    <cdr:to>
      <cdr:x>0.8983</cdr:x>
      <cdr:y>0.63398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7894381" y="3086893"/>
          <a:ext cx="585423" cy="28907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800" dirty="0" smtClean="0"/>
            <a:t>51%</a:t>
          </a:r>
          <a:endParaRPr 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0.09972</cdr:x>
      <cdr:y>0.15058</cdr:y>
    </cdr:from>
    <cdr:to>
      <cdr:x>0.13899</cdr:x>
      <cdr:y>0.24695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1017373" y="770563"/>
          <a:ext cx="400692" cy="49315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dirty="0" smtClean="0"/>
            <a:t>61%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0.14806</cdr:x>
      <cdr:y>0.70872</cdr:y>
    </cdr:from>
    <cdr:to>
      <cdr:x>0.18934</cdr:x>
      <cdr:y>0.76494</cdr:y>
    </cdr:to>
    <cdr:sp macro="" textlink="">
      <cdr:nvSpPr>
        <cdr:cNvPr id="3" name="Rounded Rectangle 2"/>
        <cdr:cNvSpPr/>
      </cdr:nvSpPr>
      <cdr:spPr>
        <a:xfrm xmlns:a="http://schemas.openxmlformats.org/drawingml/2006/main">
          <a:off x="1510533" y="3626778"/>
          <a:ext cx="421240" cy="28767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dirty="0" smtClean="0"/>
            <a:t>20%</a:t>
          </a:r>
          <a:endParaRPr lang="en-US" dirty="0"/>
        </a:p>
      </cdr:txBody>
    </cdr:sp>
  </cdr:relSizeAnchor>
  <cdr:relSizeAnchor xmlns:cdr="http://schemas.openxmlformats.org/drawingml/2006/chartDrawing">
    <cdr:from>
      <cdr:x>0.19941</cdr:x>
      <cdr:y>0.26703</cdr:y>
    </cdr:from>
    <cdr:to>
      <cdr:x>0.23667</cdr:x>
      <cdr:y>0.34533</cdr:y>
    </cdr:to>
    <cdr:sp macro="" textlink="">
      <cdr:nvSpPr>
        <cdr:cNvPr id="4" name="Rounded Rectangle 3"/>
        <cdr:cNvSpPr/>
      </cdr:nvSpPr>
      <cdr:spPr>
        <a:xfrm xmlns:a="http://schemas.openxmlformats.org/drawingml/2006/main">
          <a:off x="2034515" y="1366464"/>
          <a:ext cx="380143" cy="400692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dirty="0" smtClean="0"/>
            <a:t>80%</a:t>
          </a:r>
          <a:endParaRPr lang="en-US" dirty="0"/>
        </a:p>
      </cdr:txBody>
    </cdr:sp>
  </cdr:relSizeAnchor>
  <cdr:relSizeAnchor xmlns:cdr="http://schemas.openxmlformats.org/drawingml/2006/chartDrawing">
    <cdr:from>
      <cdr:x>0.24272</cdr:x>
      <cdr:y>0.56216</cdr:y>
    </cdr:from>
    <cdr:to>
      <cdr:x>0.284</cdr:x>
      <cdr:y>0.63042</cdr:y>
    </cdr:to>
    <cdr:sp macro="" textlink="">
      <cdr:nvSpPr>
        <cdr:cNvPr id="5" name="Rounded Rectangle 4"/>
        <cdr:cNvSpPr/>
      </cdr:nvSpPr>
      <cdr:spPr>
        <a:xfrm xmlns:a="http://schemas.openxmlformats.org/drawingml/2006/main">
          <a:off x="2476303" y="2876765"/>
          <a:ext cx="421241" cy="349321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400" dirty="0" smtClean="0"/>
            <a:t>41%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0.29005</cdr:x>
      <cdr:y>0.69467</cdr:y>
    </cdr:from>
    <cdr:to>
      <cdr:x>0.33033</cdr:x>
      <cdr:y>0.81111</cdr:y>
    </cdr:to>
    <cdr:sp macro="" textlink="">
      <cdr:nvSpPr>
        <cdr:cNvPr id="6" name="Rounded Rectangle 5"/>
        <cdr:cNvSpPr/>
      </cdr:nvSpPr>
      <cdr:spPr>
        <a:xfrm xmlns:a="http://schemas.openxmlformats.org/drawingml/2006/main">
          <a:off x="2959189" y="3554859"/>
          <a:ext cx="410966" cy="595901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400" dirty="0" smtClean="0"/>
            <a:t>51%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0.40787</cdr:x>
      <cdr:y>0.63444</cdr:y>
    </cdr:from>
    <cdr:to>
      <cdr:x>0.45016</cdr:x>
      <cdr:y>0.7027</cdr:y>
    </cdr:to>
    <cdr:sp macro="" textlink="">
      <cdr:nvSpPr>
        <cdr:cNvPr id="7" name="Rounded Rectangle 6"/>
        <cdr:cNvSpPr/>
      </cdr:nvSpPr>
      <cdr:spPr>
        <a:xfrm xmlns:a="http://schemas.openxmlformats.org/drawingml/2006/main">
          <a:off x="4161265" y="3246635"/>
          <a:ext cx="431515" cy="349321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400" dirty="0" smtClean="0"/>
            <a:t>18</a:t>
          </a:r>
          <a:r>
            <a:rPr lang="en-US" dirty="0" smtClean="0"/>
            <a:t>%</a:t>
          </a:r>
          <a:endParaRPr lang="en-US" dirty="0"/>
        </a:p>
      </cdr:txBody>
    </cdr:sp>
  </cdr:relSizeAnchor>
  <cdr:relSizeAnchor xmlns:cdr="http://schemas.openxmlformats.org/drawingml/2006/chartDrawing">
    <cdr:from>
      <cdr:x>0.45901</cdr:x>
      <cdr:y>0.64849</cdr:y>
    </cdr:from>
    <cdr:to>
      <cdr:x>0.50635</cdr:x>
      <cdr:y>0.69668</cdr:y>
    </cdr:to>
    <cdr:sp macro="" textlink="">
      <cdr:nvSpPr>
        <cdr:cNvPr id="8" name="Rounded Rectangle 7"/>
        <cdr:cNvSpPr/>
      </cdr:nvSpPr>
      <cdr:spPr>
        <a:xfrm xmlns:a="http://schemas.openxmlformats.org/drawingml/2006/main">
          <a:off x="4683086" y="3318555"/>
          <a:ext cx="482886" cy="246580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dirty="0" smtClean="0"/>
            <a:t>28</a:t>
          </a:r>
          <a:endParaRPr lang="en-US" dirty="0"/>
        </a:p>
      </cdr:txBody>
    </cdr:sp>
  </cdr:relSizeAnchor>
  <cdr:relSizeAnchor xmlns:cdr="http://schemas.openxmlformats.org/drawingml/2006/chartDrawing">
    <cdr:from>
      <cdr:x>0.50454</cdr:x>
      <cdr:y>0.70671</cdr:y>
    </cdr:from>
    <cdr:to>
      <cdr:x>0.5418</cdr:x>
      <cdr:y>0.76695</cdr:y>
    </cdr:to>
    <cdr:sp macro="" textlink="">
      <cdr:nvSpPr>
        <cdr:cNvPr id="9" name="Rounded Rectangle 8"/>
        <cdr:cNvSpPr/>
      </cdr:nvSpPr>
      <cdr:spPr>
        <a:xfrm xmlns:a="http://schemas.openxmlformats.org/drawingml/2006/main">
          <a:off x="5147584" y="3616503"/>
          <a:ext cx="380144" cy="308226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dirty="0" smtClean="0"/>
            <a:t>72%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0.55087</cdr:x>
      <cdr:y>0.69065</cdr:y>
    </cdr:from>
    <cdr:to>
      <cdr:x>0.59115</cdr:x>
      <cdr:y>0.75691</cdr:y>
    </cdr:to>
    <cdr:sp macro="" textlink="">
      <cdr:nvSpPr>
        <cdr:cNvPr id="10" name="Rounded Rectangle 9"/>
        <cdr:cNvSpPr/>
      </cdr:nvSpPr>
      <cdr:spPr>
        <a:xfrm xmlns:a="http://schemas.openxmlformats.org/drawingml/2006/main">
          <a:off x="5620196" y="3534311"/>
          <a:ext cx="410966" cy="3390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dirty="0" smtClean="0"/>
            <a:t>76%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0.59618</cdr:x>
      <cdr:y>0.75891</cdr:y>
    </cdr:from>
    <cdr:to>
      <cdr:x>0.63848</cdr:x>
      <cdr:y>0.81714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6082533" y="3883632"/>
          <a:ext cx="431514" cy="297952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dirty="0" smtClean="0"/>
            <a:t>50</a:t>
          </a:r>
          <a:r>
            <a:rPr lang="en-US" dirty="0" smtClean="0"/>
            <a:t>%</a:t>
          </a:r>
          <a:endParaRPr lang="en-US" dirty="0"/>
        </a:p>
      </cdr:txBody>
    </cdr:sp>
  </cdr:relSizeAnchor>
  <cdr:relSizeAnchor xmlns:cdr="http://schemas.openxmlformats.org/drawingml/2006/chartDrawing">
    <cdr:from>
      <cdr:x>0.71703</cdr:x>
      <cdr:y>0.62038</cdr:y>
    </cdr:from>
    <cdr:to>
      <cdr:x>0.75731</cdr:x>
      <cdr:y>0.69467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315431" y="3174716"/>
          <a:ext cx="410967" cy="380143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dirty="0" smtClean="0"/>
            <a:t>20</a:t>
          </a:r>
          <a:r>
            <a:rPr lang="en-US" dirty="0" smtClean="0"/>
            <a:t>%</a:t>
          </a:r>
          <a:endParaRPr lang="en-US" dirty="0"/>
        </a:p>
      </cdr:txBody>
    </cdr:sp>
  </cdr:relSizeAnchor>
  <cdr:relSizeAnchor xmlns:cdr="http://schemas.openxmlformats.org/drawingml/2006/chartDrawing">
    <cdr:from>
      <cdr:x>0.77342</cdr:x>
      <cdr:y>0.66455</cdr:y>
    </cdr:from>
    <cdr:to>
      <cdr:x>0.80262</cdr:x>
      <cdr:y>0.72278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890784" y="3400747"/>
          <a:ext cx="297951" cy="297951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dirty="0" smtClean="0"/>
            <a:t>6%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0.81068</cdr:x>
      <cdr:y>0.64849</cdr:y>
    </cdr:from>
    <cdr:to>
      <cdr:x>0.8511</cdr:x>
      <cdr:y>0.74486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8270929" y="3318554"/>
          <a:ext cx="412434" cy="493160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dirty="0" smtClean="0"/>
            <a:t>94%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0.85504</cdr:x>
      <cdr:y>0.70872</cdr:y>
    </cdr:from>
    <cdr:to>
      <cdr:x>0.89799</cdr:x>
      <cdr:y>0.77096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8723518" y="3626778"/>
          <a:ext cx="438227" cy="31849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dirty="0" smtClean="0"/>
            <a:t>65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0.9144</cdr:x>
      <cdr:y>0.63444</cdr:y>
    </cdr:from>
    <cdr:to>
      <cdr:x>0.97684</cdr:x>
      <cdr:y>0.69868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9329166" y="3246635"/>
          <a:ext cx="636998" cy="328773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200" dirty="0" smtClean="0"/>
            <a:t>45%</a:t>
          </a:r>
          <a:endParaRPr lang="en-US" sz="12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0.61825</cdr:x>
      <cdr:y>0.70751</cdr:y>
    </cdr:from>
    <cdr:to>
      <cdr:x>0.68535</cdr:x>
      <cdr:y>0.82561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989942" y="3337069"/>
          <a:ext cx="650099" cy="55706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800" dirty="0" smtClean="0"/>
            <a:t>22.5%</a:t>
          </a:r>
          <a:endParaRPr lang="en-U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8DFE-2E42-43CF-9853-647A6C90BBE5}" type="datetimeFigureOut">
              <a:rPr lang="x-none" smtClean="0"/>
              <a:t>2025/09/15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2A182-1905-4E68-9834-91F7DAD6A9D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6552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2A182-1905-4E68-9834-91F7DAD6A9DE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1449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AB70-D3ED-4281-B6A9-15666115E052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9819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812962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19091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7090807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89489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6328142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CE63-2925-47E9-8148-ED56DB7B752E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9388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6ED08-5519-4064-861B-63648B036C6D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775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95EE-8216-4953-A17A-4F5DA22E5560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9567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CBA7-2AB1-41A0-8A95-EF474F0F156C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156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4315-B90D-4CA6-9127-F79739044021}" type="datetime1">
              <a:rPr lang="x-none" smtClean="0"/>
              <a:t>2025/09/15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2379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4950-9D66-4094-83AD-543D00588B8F}" type="datetime1">
              <a:rPr lang="x-none" smtClean="0"/>
              <a:t>2025/09/15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1140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6EE6-00BC-4182-89CF-0FE8B18094D8}" type="datetime1">
              <a:rPr lang="x-none" smtClean="0"/>
              <a:t>2025/09/15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319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BD05-B17B-4094-87CC-7F8425C00083}" type="datetime1">
              <a:rPr lang="x-none" smtClean="0"/>
              <a:t>2025/09/15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1237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C37-B767-4BE5-B161-18DD5F0A442D}" type="datetime1">
              <a:rPr lang="x-none" smtClean="0"/>
              <a:t>2025/09/15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157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680-CD22-438A-813E-90B26DBD96CF}" type="datetime1">
              <a:rPr lang="x-none" smtClean="0"/>
              <a:t>2025/09/15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6393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1EE-ADBF-4689-B862-4B60D3FEEBBC}" type="datetime1">
              <a:rPr lang="x-none" smtClean="0"/>
              <a:t>2025/09/15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D0C9AF-4D20-49D8-81AA-701CE21054A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32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A65AC7D1-EAA9-48F5-B509-60A7F50BF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xmlns="" id="{D6320AF9-619A-4175-865B-5663E1AEF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063B6EC6-D752-4EE7-908B-F8F19E8C7F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EFECD4E8-AD3E-4228-82A2-9461958EA9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:a16="http://schemas.microsoft.com/office/drawing/2014/main" xmlns="" id="{7E018740-5C2B-4A41-AC1A-7E68D1EC19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xmlns="" id="{166F75A4-C475-4941-8EE2-B80A06A2C1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xmlns="" id="{A032553A-72E8-4B0D-8405-FF9771C9AF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xmlns="" id="{765800AC-C3B9-498E-87BC-29FAE4C76B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xmlns="" id="{1F9D6ACB-2FF4-49F9-978A-E0D5327FC6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x-none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A5EC319D-0FEA-4B95-A3EA-01E35672C9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02A01C-5037-4788-21F4-2AE17BD1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066" y="53046"/>
            <a:ext cx="4555654" cy="2288825"/>
          </a:xfrm>
        </p:spPr>
        <p:txBody>
          <a:bodyPr anchor="ctr"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PREVALENCE OF ADVANCED HIV DISEASE ( AHD) AMONG PEOPLE LIVING WITH HIV (PLHIV) ATTENDING UMOJA HEALTH CENTRE, NAIROBI, KENYA.</a:t>
            </a:r>
            <a:br>
              <a:rPr lang="en-US" sz="2000" b="1" dirty="0">
                <a:solidFill>
                  <a:schemeClr val="tx1"/>
                </a:solidFill>
              </a:rPr>
            </a:br>
            <a:endParaRPr lang="x-none" sz="2000" dirty="0">
              <a:solidFill>
                <a:schemeClr val="tx1"/>
              </a:solidFill>
            </a:endParaRPr>
          </a:p>
        </p:txBody>
      </p:sp>
      <p:pic>
        <p:nvPicPr>
          <p:cNvPr id="8" name="Picture 7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xmlns="" id="{EB773337-D6EB-7AA9-3161-005293C1C93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1" y="1491546"/>
            <a:ext cx="3856774" cy="386644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3E19D2-11B7-8886-50FE-91F2A3A57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447" y="2782402"/>
            <a:ext cx="4146952" cy="978891"/>
          </a:xfrm>
        </p:spPr>
        <p:txBody>
          <a:bodyPr anchor="t">
            <a:normAutofit fontScale="77500" lnSpcReduction="20000"/>
          </a:bodyPr>
          <a:lstStyle/>
          <a:p>
            <a:r>
              <a:rPr lang="en-Z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ANGELINE  NGANO</a:t>
            </a:r>
            <a:endParaRPr lang="en-Z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UMOJA HEALTH CENTRE</a:t>
            </a:r>
            <a:r>
              <a:rPr lang="en-Z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ZA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C3B2FBD-0A7F-F098-F07E-2484F258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62553" y="6041362"/>
            <a:ext cx="5661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0D0C9AF-4D20-49D8-81AA-701CE21054A6}" type="slidenum">
              <a:rPr lang="x-none">
                <a:solidFill>
                  <a:srgbClr val="5FCBEF"/>
                </a:solidFill>
              </a:rPr>
              <a:pPr>
                <a:spcAft>
                  <a:spcPts val="600"/>
                </a:spcAft>
              </a:pPr>
              <a:t>1</a:t>
            </a:fld>
            <a:endParaRPr lang="x-none" dirty="0">
              <a:solidFill>
                <a:srgbClr val="5FCBEF"/>
              </a:solidFill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xmlns="" id="{81AEC80A-7A40-D80C-3C7A-5A65C644BB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1979193" y="5881688"/>
            <a:ext cx="8702640" cy="365125"/>
          </a:xfrm>
        </p:spPr>
        <p:txBody>
          <a:bodyPr/>
          <a:lstStyle/>
          <a:p>
            <a:r>
              <a:rPr lang="en-US" sz="1800" b="1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x-none" sz="1800" b="1" dirty="0">
              <a:solidFill>
                <a:srgbClr val="005B84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4632418" y="994596"/>
            <a:ext cx="2865749" cy="2882079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6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604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676" y="1448657"/>
            <a:ext cx="8986326" cy="4592706"/>
          </a:xfrm>
        </p:spPr>
        <p:txBody>
          <a:bodyPr/>
          <a:lstStyle/>
          <a:p>
            <a:r>
              <a:rPr lang="en-US" dirty="0" smtClean="0"/>
              <a:t>Overall the prevalence of AHD was 49%  with naïve patients contributing 50%. In terms of sex, male were more prevalent at 58% compared to female at 42%.</a:t>
            </a:r>
            <a:endParaRPr lang="en-US" dirty="0"/>
          </a:p>
          <a:p>
            <a:r>
              <a:rPr lang="en-US" dirty="0" smtClean="0"/>
              <a:t>Therefore comprehensive package of care as recommended by WHO is crucial in management and prevention of morbidity and mortality.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10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752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62CB00E-1B53-FB26-895A-8FCB1D25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11</a:t>
            </a:fld>
            <a:endParaRPr lang="x-none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xmlns="" id="{C7CACC85-C470-D9B9-7F85-803707E0A8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99" y="116835"/>
            <a:ext cx="2397853" cy="240254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23AFD06-ED51-85B8-9F30-D22AF08238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x-none" sz="1600" dirty="0">
              <a:solidFill>
                <a:srgbClr val="005B84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060140F2-01E6-F179-1C9B-AAB99B12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900" y="2781430"/>
            <a:ext cx="8597900" cy="307657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5B84"/>
                </a:solidFill>
              </a:rPr>
              <a:t>My Co-authors</a:t>
            </a:r>
            <a:r>
              <a:rPr lang="en-US" dirty="0" smtClean="0">
                <a:solidFill>
                  <a:srgbClr val="005B84"/>
                </a:solidFill>
              </a:rPr>
              <a:t/>
            </a:r>
            <a:br>
              <a:rPr lang="en-US" dirty="0" smtClean="0">
                <a:solidFill>
                  <a:srgbClr val="005B84"/>
                </a:solidFill>
              </a:rPr>
            </a:br>
            <a:r>
              <a:rPr lang="en-US" sz="2400" dirty="0" err="1" smtClean="0">
                <a:solidFill>
                  <a:srgbClr val="005B84"/>
                </a:solidFill>
              </a:rPr>
              <a:t>Umoja</a:t>
            </a:r>
            <a:r>
              <a:rPr lang="en-US" sz="2400" dirty="0" smtClean="0">
                <a:solidFill>
                  <a:srgbClr val="005B84"/>
                </a:solidFill>
              </a:rPr>
              <a:t> H/C</a:t>
            </a:r>
            <a:br>
              <a:rPr lang="en-US" sz="2400" dirty="0" smtClean="0">
                <a:solidFill>
                  <a:srgbClr val="005B84"/>
                </a:solidFill>
              </a:rPr>
            </a:br>
            <a:r>
              <a:rPr lang="en-US" sz="2400" dirty="0" smtClean="0">
                <a:solidFill>
                  <a:srgbClr val="005B84"/>
                </a:solidFill>
              </a:rPr>
              <a:t>Embakasi West Sub- county</a:t>
            </a:r>
            <a:br>
              <a:rPr lang="en-US" sz="2400" dirty="0" smtClean="0">
                <a:solidFill>
                  <a:srgbClr val="005B84"/>
                </a:solidFill>
              </a:rPr>
            </a:br>
            <a:r>
              <a:rPr lang="en-US" sz="2400" dirty="0" smtClean="0">
                <a:solidFill>
                  <a:srgbClr val="005B84"/>
                </a:solidFill>
              </a:rPr>
              <a:t>SHINE project Nairobi City County</a:t>
            </a:r>
            <a:br>
              <a:rPr lang="en-US" sz="2400" dirty="0" smtClean="0">
                <a:solidFill>
                  <a:srgbClr val="005B84"/>
                </a:solidFill>
              </a:rPr>
            </a:br>
            <a:r>
              <a:rPr lang="en-US" sz="2400" dirty="0" smtClean="0">
                <a:solidFill>
                  <a:srgbClr val="005B84"/>
                </a:solidFill>
              </a:rPr>
              <a:t>IPNET Kenya</a:t>
            </a:r>
            <a:br>
              <a:rPr lang="en-US" sz="2400" dirty="0" smtClean="0">
                <a:solidFill>
                  <a:srgbClr val="005B84"/>
                </a:solidFill>
              </a:rPr>
            </a:br>
            <a:r>
              <a:rPr lang="en-US" sz="2400" dirty="0" smtClean="0">
                <a:solidFill>
                  <a:srgbClr val="005B84"/>
                </a:solidFill>
              </a:rPr>
              <a:t> </a:t>
            </a:r>
            <a:endParaRPr lang="x-none" sz="2400" dirty="0">
              <a:solidFill>
                <a:srgbClr val="005B84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50857" y="5919124"/>
            <a:ext cx="41814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THANK YOU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62275" y="1108557"/>
            <a:ext cx="5200650" cy="872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5B84"/>
                </a:solidFill>
              </a:rPr>
              <a:t>Acknowledgement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0416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26" y="177078"/>
            <a:ext cx="8596668" cy="660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Authors and Affiliations</a:t>
            </a:r>
            <a:r>
              <a:rPr lang="en-US" dirty="0" smtClean="0">
                <a:solidFill>
                  <a:srgbClr val="005B84"/>
                </a:solidFill>
              </a:rPr>
              <a:t/>
            </a:r>
            <a:br>
              <a:rPr lang="en-US" dirty="0" smtClean="0">
                <a:solidFill>
                  <a:srgbClr val="005B84"/>
                </a:solidFill>
              </a:rPr>
            </a:br>
            <a:r>
              <a:rPr lang="en-US" sz="2200" dirty="0" smtClean="0">
                <a:solidFill>
                  <a:srgbClr val="005B84"/>
                </a:solidFill>
              </a:rPr>
              <a:t/>
            </a:r>
            <a:br>
              <a:rPr lang="en-US" sz="2200" dirty="0" smtClean="0">
                <a:solidFill>
                  <a:srgbClr val="005B84"/>
                </a:solidFill>
              </a:rPr>
            </a:br>
            <a:r>
              <a:rPr lang="en-US" sz="2200" dirty="0" smtClean="0">
                <a:solidFill>
                  <a:srgbClr val="005B84"/>
                </a:solidFill>
              </a:rPr>
              <a:t/>
            </a:r>
            <a:br>
              <a:rPr lang="en-US" sz="2200" dirty="0" smtClean="0">
                <a:solidFill>
                  <a:srgbClr val="005B84"/>
                </a:solidFill>
              </a:rPr>
            </a:br>
            <a:r>
              <a:rPr lang="en-US" dirty="0">
                <a:solidFill>
                  <a:srgbClr val="005B84"/>
                </a:solidFill>
              </a:rPr>
              <a:t/>
            </a:r>
            <a:br>
              <a:rPr lang="en-US" dirty="0">
                <a:solidFill>
                  <a:srgbClr val="005B84"/>
                </a:solidFill>
              </a:rPr>
            </a:br>
            <a:r>
              <a:rPr lang="en-US" dirty="0" smtClean="0">
                <a:solidFill>
                  <a:srgbClr val="005B84"/>
                </a:solidFill>
              </a:rPr>
              <a:t/>
            </a:r>
            <a:br>
              <a:rPr lang="en-US" dirty="0" smtClean="0">
                <a:solidFill>
                  <a:srgbClr val="005B84"/>
                </a:solidFill>
              </a:rPr>
            </a:br>
            <a:r>
              <a:rPr lang="en-US" dirty="0" smtClean="0">
                <a:solidFill>
                  <a:srgbClr val="005B84"/>
                </a:solidFill>
              </a:rPr>
              <a:t/>
            </a:r>
            <a:br>
              <a:rPr lang="en-US" dirty="0" smtClean="0">
                <a:solidFill>
                  <a:srgbClr val="005B84"/>
                </a:solidFill>
              </a:rPr>
            </a:br>
            <a:r>
              <a:rPr lang="en-US" sz="1800" dirty="0">
                <a:solidFill>
                  <a:srgbClr val="005B84"/>
                </a:solidFill>
              </a:rPr>
              <a:t> </a:t>
            </a:r>
            <a:endParaRPr lang="x-none" sz="1800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817" y="1191491"/>
            <a:ext cx="10741891" cy="484987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Authors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000" b="1" dirty="0" smtClean="0"/>
              <a:t>A.Ngano1,</a:t>
            </a:r>
            <a:r>
              <a:rPr lang="en-US" sz="2000" dirty="0" smtClean="0"/>
              <a:t> S.Mongare1, G.Wairimu1, M.Abdullahi1, D.Odock2,   C.Ngunu3,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R.Riang’a3</a:t>
            </a:r>
          </a:p>
          <a:p>
            <a:endParaRPr lang="en-US" sz="2800" b="1" dirty="0"/>
          </a:p>
          <a:p>
            <a:r>
              <a:rPr lang="en-US" sz="2800" b="1" dirty="0" smtClean="0"/>
              <a:t>AFFILIATIONS: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2000" dirty="0" smtClean="0"/>
              <a:t>Umoja Health Centre, Nairobi  County.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2000" dirty="0" smtClean="0"/>
              <a:t>Embakasi West sub county, Nairobi County.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2000" dirty="0" smtClean="0"/>
              <a:t>SHINE Project, Nairobi City County.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2000" dirty="0" smtClean="0"/>
              <a:t>Nairobi City County.</a:t>
            </a:r>
            <a:endParaRPr lang="x-none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F4156DD-B912-EEE7-ACC5-95D1B981DE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sz="1800" b="1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x-none" sz="1800" b="1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88988"/>
            <a:ext cx="683339" cy="365125"/>
          </a:xfrm>
        </p:spPr>
        <p:txBody>
          <a:bodyPr/>
          <a:lstStyle/>
          <a:p>
            <a:fld id="{E0D0C9AF-4D20-49D8-81AA-701CE21054A6}" type="slidenum">
              <a:rPr lang="x-none" smtClean="0"/>
              <a:t>2</a:t>
            </a:fld>
            <a:endParaRPr lang="x-none" dirty="0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xmlns="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0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5B84"/>
                </a:solidFill>
              </a:rPr>
              <a:t>Introduction</a:t>
            </a:r>
            <a:endParaRPr lang="x-none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5401"/>
            <a:ext cx="8596668" cy="4745962"/>
          </a:xfrm>
        </p:spPr>
        <p:txBody>
          <a:bodyPr>
            <a:normAutofit/>
          </a:bodyPr>
          <a:lstStyle/>
          <a:p>
            <a:r>
              <a:rPr lang="en-US" sz="2000" dirty="0"/>
              <a:t>Advanced HIV Disease (AHD) is a severe form of HIV infection where the immune system is significantly weakened leading to opportunistic infections and death. </a:t>
            </a:r>
            <a:r>
              <a:rPr lang="en-US" sz="2000" dirty="0" smtClean="0"/>
              <a:t>It </a:t>
            </a:r>
            <a:r>
              <a:rPr lang="en-US" sz="2000" dirty="0"/>
              <a:t>is </a:t>
            </a:r>
            <a:r>
              <a:rPr lang="en-US" sz="2000" dirty="0" smtClean="0"/>
              <a:t>defined as a  </a:t>
            </a:r>
            <a:r>
              <a:rPr lang="en-US" sz="2000" dirty="0"/>
              <a:t>CD4 cell count of &lt;200 </a:t>
            </a:r>
            <a:r>
              <a:rPr lang="en-US" sz="2000" dirty="0" smtClean="0"/>
              <a:t>cells. </a:t>
            </a:r>
          </a:p>
          <a:p>
            <a:r>
              <a:rPr lang="en-US" sz="2000" dirty="0" smtClean="0"/>
              <a:t>According to The NASCOP guideline 2022,a CD4 test is indicated in new naive ART patients, Treatment interrupters of more than 90 days, and suspected treatment failure(viral load of &gt;200 copies)</a:t>
            </a:r>
            <a:r>
              <a:rPr lang="en-US" sz="2000" dirty="0"/>
              <a:t>  </a:t>
            </a:r>
            <a:endParaRPr lang="en-US" sz="2000" dirty="0" smtClean="0"/>
          </a:p>
          <a:p>
            <a:r>
              <a:rPr lang="en-US" sz="2000" dirty="0" smtClean="0"/>
              <a:t>A </a:t>
            </a:r>
            <a:r>
              <a:rPr lang="en-US" sz="2000" dirty="0"/>
              <a:t>substantial number of people continue to develop AHD and it is reported by UNAIDS  that by the end of 2018 around 570000-1.1 million died due to AHD and therefore it's important to screen the suspects to reduce </a:t>
            </a:r>
            <a:r>
              <a:rPr lang="en-US" sz="2000" dirty="0" smtClean="0"/>
              <a:t>morbidity and mortality. </a:t>
            </a:r>
          </a:p>
          <a:p>
            <a:r>
              <a:rPr lang="en-US" sz="2000" smtClean="0"/>
              <a:t>This </a:t>
            </a:r>
            <a:r>
              <a:rPr lang="en-US" sz="2000" dirty="0"/>
              <a:t>study aimed to determine the prevalence of AHD among PLHIV attending Umoja Health Centre.</a:t>
            </a:r>
            <a:endParaRPr lang="x-none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3</a:t>
            </a:fld>
            <a:endParaRPr lang="x-none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xmlns="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xmlns="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sz="1800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x-none" sz="18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4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retrospective study was conducted among 155 PLHIV who were</a:t>
            </a:r>
            <a:r>
              <a:rPr lang="en-US" dirty="0"/>
              <a:t> ART </a:t>
            </a:r>
            <a:r>
              <a:rPr lang="en-US" dirty="0" smtClean="0"/>
              <a:t>naïve, </a:t>
            </a:r>
            <a:r>
              <a:rPr lang="en-US" dirty="0"/>
              <a:t>treatment </a:t>
            </a:r>
            <a:r>
              <a:rPr lang="en-US" dirty="0" smtClean="0"/>
              <a:t>interrupters </a:t>
            </a:r>
            <a:r>
              <a:rPr lang="en-US" dirty="0"/>
              <a:t>(&gt;90 days</a:t>
            </a:r>
            <a:r>
              <a:rPr lang="en-US" dirty="0" smtClean="0"/>
              <a:t>)</a:t>
            </a:r>
            <a:r>
              <a:rPr lang="en-US" dirty="0"/>
              <a:t> and suspected treatment failure</a:t>
            </a:r>
            <a:r>
              <a:rPr lang="en-US" dirty="0" smtClean="0"/>
              <a:t>  attending Umoja Health Center between January 2024 and March 2025.</a:t>
            </a:r>
          </a:p>
          <a:p>
            <a:r>
              <a:rPr lang="en-US" dirty="0" smtClean="0"/>
              <a:t> Data extracted from Kenya EMR system included sex,</a:t>
            </a:r>
            <a:r>
              <a:rPr lang="en-US" dirty="0"/>
              <a:t> ART </a:t>
            </a:r>
            <a:r>
              <a:rPr lang="en-US" dirty="0" smtClean="0"/>
              <a:t>naïve and</a:t>
            </a:r>
            <a:r>
              <a:rPr lang="en-US" dirty="0"/>
              <a:t> CD4 test results</a:t>
            </a:r>
            <a:r>
              <a:rPr lang="en-US" dirty="0" smtClean="0"/>
              <a:t> . A return to care register was reviewed to identify treatment interrupters while the viremia register was used to capture suspected treatment failures.</a:t>
            </a:r>
          </a:p>
          <a:p>
            <a:r>
              <a:rPr lang="en-US" dirty="0" smtClean="0"/>
              <a:t> Data collected was analyzed through Microsoft excel.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9694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62CB00E-1B53-FB26-895A-8FCB1D25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5</a:t>
            </a:fld>
            <a:endParaRPr lang="x-none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E23AFD06-ED51-85B8-9F30-D22AF08238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x-none" sz="1600" dirty="0">
              <a:solidFill>
                <a:srgbClr val="005B84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427951" y="463941"/>
          <a:ext cx="10748048" cy="5511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114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47" y="178085"/>
            <a:ext cx="8596668" cy="71576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Summary of CD4 count and HIV stage classification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448235" y="1237129"/>
          <a:ext cx="9439836" cy="5325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flipH="1" flipV="1">
            <a:off x="503434" y="6406487"/>
            <a:ext cx="173900" cy="451513"/>
          </a:xfrm>
        </p:spPr>
        <p:txBody>
          <a:bodyPr/>
          <a:lstStyle/>
          <a:p>
            <a:endParaRPr lang="x-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6</a:t>
            </a:fld>
            <a:endParaRPr lang="x-none" dirty="0"/>
          </a:p>
        </p:txBody>
      </p:sp>
      <p:sp>
        <p:nvSpPr>
          <p:cNvPr id="3" name="Rectangle 2"/>
          <p:cNvSpPr/>
          <p:nvPr/>
        </p:nvSpPr>
        <p:spPr>
          <a:xfrm>
            <a:off x="7225553" y="977153"/>
            <a:ext cx="1461247" cy="448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Total- 155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8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995" y="95892"/>
            <a:ext cx="8596668" cy="1054814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Analysis of the classified PLHIV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886181"/>
              </p:ext>
            </p:extLst>
          </p:nvPr>
        </p:nvGraphicFramePr>
        <p:xfrm>
          <a:off x="254375" y="1500026"/>
          <a:ext cx="10202470" cy="5117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1833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783" y="321923"/>
            <a:ext cx="8596668" cy="1320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Analysis of PLHIV with AHD n (40)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326103"/>
              </p:ext>
            </p:extLst>
          </p:nvPr>
        </p:nvGraphicFramePr>
        <p:xfrm>
          <a:off x="544530" y="1325366"/>
          <a:ext cx="9688531" cy="4716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x-none" smtClean="0"/>
              <a:t>8</a:t>
            </a:fld>
            <a:endParaRPr lang="x-none"/>
          </a:p>
        </p:txBody>
      </p:sp>
      <p:sp>
        <p:nvSpPr>
          <p:cNvPr id="3" name="Rectangle 2"/>
          <p:cNvSpPr/>
          <p:nvPr/>
        </p:nvSpPr>
        <p:spPr>
          <a:xfrm>
            <a:off x="4250454" y="3989195"/>
            <a:ext cx="664997" cy="3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50%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774244" y="4582048"/>
            <a:ext cx="657546" cy="486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27.5%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2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381" y="95892"/>
            <a:ext cx="8596668" cy="1320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AHD according to sex n (40)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321359" y="756292"/>
          <a:ext cx="9986712" cy="5576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94816" y="6062068"/>
            <a:ext cx="683339" cy="365125"/>
          </a:xfrm>
        </p:spPr>
        <p:txBody>
          <a:bodyPr/>
          <a:lstStyle/>
          <a:p>
            <a:fld id="{E0D0C9AF-4D20-49D8-81AA-701CE21054A6}" type="slidenum">
              <a:rPr lang="x-none" smtClean="0"/>
              <a:t>9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60116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571</TotalTime>
  <Words>403</Words>
  <Application>Microsoft Office PowerPoint</Application>
  <PresentationFormat>Widescreen</PresentationFormat>
  <Paragraphs>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Arial</vt:lpstr>
      <vt:lpstr>Trebuchet MS</vt:lpstr>
      <vt:lpstr>Wingdings 3</vt:lpstr>
      <vt:lpstr>Facet</vt:lpstr>
      <vt:lpstr>PREVALENCE OF ADVANCED HIV DISEASE ( AHD) AMONG PEOPLE LIVING WITH HIV (PLHIV) ATTENDING UMOJA HEALTH CENTRE, NAIROBI, KENYA. </vt:lpstr>
      <vt:lpstr>Authors and Affiliations       </vt:lpstr>
      <vt:lpstr>Introduction</vt:lpstr>
      <vt:lpstr>Methodology</vt:lpstr>
      <vt:lpstr>PowerPoint Presentation</vt:lpstr>
      <vt:lpstr>Summary of CD4 count and HIV stage classification</vt:lpstr>
      <vt:lpstr>Analysis of the classified PLHIV</vt:lpstr>
      <vt:lpstr>Analysis of PLHIV with AHD n (40)</vt:lpstr>
      <vt:lpstr>AHD according to sex n (40)</vt:lpstr>
      <vt:lpstr>CONCLUSION</vt:lpstr>
      <vt:lpstr>My Co-authors Umoja H/C Embakasi West Sub- county SHINE project Nairobi City County IPNET Kenya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_Webmaster Kenya</dc:creator>
  <cp:lastModifiedBy>USER</cp:lastModifiedBy>
  <cp:revision>29</cp:revision>
  <dcterms:created xsi:type="dcterms:W3CDTF">2024-08-06T05:45:52Z</dcterms:created>
  <dcterms:modified xsi:type="dcterms:W3CDTF">2025-09-15T07:17:49Z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2024-08-06T10:29:09Z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48e1dc72-f33f-487e-af04-39efe7ddefd0</vt:lpwstr>
  </property>
  <property fmtid="{D5CDD505-2E9C-101B-9397-08002B2CF9AE}" pid="8" name="MSIP_Label_8af03ff0-41c5-4c41-b55e-fabb8fae94be_ContentBits">
    <vt:lpwstr>0</vt:lpwstr>
  </property>
</Properties>
</file>